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388" r:id="rId3"/>
    <p:sldId id="389" r:id="rId4"/>
    <p:sldId id="341" r:id="rId5"/>
    <p:sldId id="390" r:id="rId6"/>
    <p:sldId id="371" r:id="rId7"/>
    <p:sldId id="352" r:id="rId8"/>
    <p:sldId id="391" r:id="rId9"/>
    <p:sldId id="370" r:id="rId10"/>
    <p:sldId id="353" r:id="rId11"/>
    <p:sldId id="368" r:id="rId12"/>
    <p:sldId id="393" r:id="rId13"/>
    <p:sldId id="338" r:id="rId14"/>
    <p:sldId id="383" r:id="rId15"/>
    <p:sldId id="392" r:id="rId16"/>
    <p:sldId id="367" r:id="rId17"/>
    <p:sldId id="394" r:id="rId18"/>
    <p:sldId id="374" r:id="rId19"/>
    <p:sldId id="397" r:id="rId20"/>
    <p:sldId id="395" r:id="rId21"/>
    <p:sldId id="381" r:id="rId22"/>
    <p:sldId id="382" r:id="rId23"/>
    <p:sldId id="396" r:id="rId24"/>
    <p:sldId id="375" r:id="rId25"/>
    <p:sldId id="378" r:id="rId26"/>
    <p:sldId id="380" r:id="rId27"/>
    <p:sldId id="379" r:id="rId28"/>
    <p:sldId id="376" r:id="rId29"/>
    <p:sldId id="277" r:id="rId30"/>
    <p:sldId id="281" r:id="rId31"/>
    <p:sldId id="342" r:id="rId32"/>
    <p:sldId id="401" r:id="rId33"/>
    <p:sldId id="335" r:id="rId34"/>
    <p:sldId id="377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1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79" algn="l" defTabSz="9141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57" algn="l" defTabSz="9141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36" algn="l" defTabSz="9141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14" algn="l" defTabSz="9141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93" algn="l" defTabSz="9141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71" algn="l" defTabSz="9141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36" algn="l" defTabSz="9141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24" algn="l" defTabSz="9141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449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19" autoAdjust="0"/>
  </p:normalViewPr>
  <p:slideViewPr>
    <p:cSldViewPr>
      <p:cViewPr varScale="1">
        <p:scale>
          <a:sx n="109" d="100"/>
          <a:sy n="109" d="100"/>
        </p:scale>
        <p:origin x="17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68C68-AD9A-4125-B790-CAF44D96076E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3D5C-5C64-4C18-BE75-D022C45F09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3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79" algn="l" defTabSz="9141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57" algn="l" defTabSz="9141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36" algn="l" defTabSz="9141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14" algn="l" defTabSz="9141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93" algn="l" defTabSz="9141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71" algn="l" defTabSz="9141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36" algn="l" defTabSz="9141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24" algn="l" defTabSz="9141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43D5C-5C64-4C18-BE75-D022C45F09D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27"/>
            <a:ext cx="7772400" cy="147002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286000"/>
          </a:xfrm>
          <a:ln>
            <a:solidFill>
              <a:schemeClr val="accent4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07/15/2019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aseline="30000" dirty="0"/>
              <a:t>4</a:t>
            </a:r>
            <a:r>
              <a:rPr lang="en-US" dirty="0"/>
              <a:t>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Erik Aver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07/15/2019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6E33-5240-469E-BAF6-939DFCA89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07/15/2019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6E33-5240-469E-BAF6-939DFCA89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07/15/2019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baseline="30000"/>
              <a:t>4</a:t>
            </a:r>
            <a:r>
              <a:rPr lang="en-US"/>
              <a:t>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Erik Aver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07/15/2019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6E33-5240-469E-BAF6-939DFCA89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07/15/2019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6E33-5240-469E-BAF6-939DFCA89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9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6" indent="0">
              <a:buNone/>
              <a:defRPr sz="1600" b="1"/>
            </a:lvl4pPr>
            <a:lvl5pPr marL="1828314" indent="0">
              <a:buNone/>
              <a:defRPr sz="1600" b="1"/>
            </a:lvl5pPr>
            <a:lvl6pPr marL="2285393" indent="0">
              <a:buNone/>
              <a:defRPr sz="1600" b="1"/>
            </a:lvl6pPr>
            <a:lvl7pPr marL="2742471" indent="0">
              <a:buNone/>
              <a:defRPr sz="1600" b="1"/>
            </a:lvl7pPr>
            <a:lvl8pPr marL="3199536" indent="0">
              <a:buNone/>
              <a:defRPr sz="1600" b="1"/>
            </a:lvl8pPr>
            <a:lvl9pPr marL="365662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9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6" indent="0">
              <a:buNone/>
              <a:defRPr sz="1600" b="1"/>
            </a:lvl4pPr>
            <a:lvl5pPr marL="1828314" indent="0">
              <a:buNone/>
              <a:defRPr sz="1600" b="1"/>
            </a:lvl5pPr>
            <a:lvl6pPr marL="2285393" indent="0">
              <a:buNone/>
              <a:defRPr sz="1600" b="1"/>
            </a:lvl6pPr>
            <a:lvl7pPr marL="2742471" indent="0">
              <a:buNone/>
              <a:defRPr sz="1600" b="1"/>
            </a:lvl7pPr>
            <a:lvl8pPr marL="3199536" indent="0">
              <a:buNone/>
              <a:defRPr sz="1600" b="1"/>
            </a:lvl8pPr>
            <a:lvl9pPr marL="365662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07/15/2019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4He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6E33-5240-469E-BAF6-939DFCA89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07/15/2019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6E33-5240-469E-BAF6-939DFCA89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07/15/2019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6E33-5240-469E-BAF6-939DFCA89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79" indent="0">
              <a:buNone/>
              <a:defRPr sz="1200"/>
            </a:lvl2pPr>
            <a:lvl3pPr marL="914157" indent="0">
              <a:buNone/>
              <a:defRPr sz="1000"/>
            </a:lvl3pPr>
            <a:lvl4pPr marL="1371236" indent="0">
              <a:buNone/>
              <a:defRPr sz="900"/>
            </a:lvl4pPr>
            <a:lvl5pPr marL="1828314" indent="0">
              <a:buNone/>
              <a:defRPr sz="900"/>
            </a:lvl5pPr>
            <a:lvl6pPr marL="2285393" indent="0">
              <a:buNone/>
              <a:defRPr sz="900"/>
            </a:lvl6pPr>
            <a:lvl7pPr marL="2742471" indent="0">
              <a:buNone/>
              <a:defRPr sz="900"/>
            </a:lvl7pPr>
            <a:lvl8pPr marL="3199536" indent="0">
              <a:buNone/>
              <a:defRPr sz="900"/>
            </a:lvl8pPr>
            <a:lvl9pPr marL="365662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07/15/2019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6E33-5240-469E-BAF6-939DFCA89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79" indent="0">
              <a:buNone/>
              <a:defRPr sz="2800"/>
            </a:lvl2pPr>
            <a:lvl3pPr marL="914157" indent="0">
              <a:buNone/>
              <a:defRPr sz="2400"/>
            </a:lvl3pPr>
            <a:lvl4pPr marL="1371236" indent="0">
              <a:buNone/>
              <a:defRPr sz="2000"/>
            </a:lvl4pPr>
            <a:lvl5pPr marL="1828314" indent="0">
              <a:buNone/>
              <a:defRPr sz="2000"/>
            </a:lvl5pPr>
            <a:lvl6pPr marL="2285393" indent="0">
              <a:buNone/>
              <a:defRPr sz="2000"/>
            </a:lvl6pPr>
            <a:lvl7pPr marL="2742471" indent="0">
              <a:buNone/>
              <a:defRPr sz="2000"/>
            </a:lvl7pPr>
            <a:lvl8pPr marL="3199536" indent="0">
              <a:buNone/>
              <a:defRPr sz="2000"/>
            </a:lvl8pPr>
            <a:lvl9pPr marL="365662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79" indent="0">
              <a:buNone/>
              <a:defRPr sz="1200"/>
            </a:lvl2pPr>
            <a:lvl3pPr marL="914157" indent="0">
              <a:buNone/>
              <a:defRPr sz="1000"/>
            </a:lvl3pPr>
            <a:lvl4pPr marL="1371236" indent="0">
              <a:buNone/>
              <a:defRPr sz="900"/>
            </a:lvl4pPr>
            <a:lvl5pPr marL="1828314" indent="0">
              <a:buNone/>
              <a:defRPr sz="900"/>
            </a:lvl5pPr>
            <a:lvl6pPr marL="2285393" indent="0">
              <a:buNone/>
              <a:defRPr sz="900"/>
            </a:lvl6pPr>
            <a:lvl7pPr marL="2742471" indent="0">
              <a:buNone/>
              <a:defRPr sz="900"/>
            </a:lvl7pPr>
            <a:lvl8pPr marL="3199536" indent="0">
              <a:buNone/>
              <a:defRPr sz="900"/>
            </a:lvl8pPr>
            <a:lvl9pPr marL="365662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07/15/2019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6E33-5240-469E-BAF6-939DFCA89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4492C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6" rIns="91436" bIns="4571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6" rIns="91436" bIns="4571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40476"/>
            <a:ext cx="2133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07/15/2019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5" y="6356352"/>
            <a:ext cx="2895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baseline="30000"/>
              <a:t>4</a:t>
            </a:r>
            <a:r>
              <a:rPr lang="en-US"/>
              <a:t>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2" y="6340476"/>
            <a:ext cx="2133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Erik Aver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157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8" indent="-342808" algn="l" defTabSz="91415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8" indent="-285669" algn="l" defTabSz="91415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6" indent="-228539" algn="l" defTabSz="9141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8" indent="-228539" algn="l" defTabSz="91415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45" indent="-228539" algn="l" defTabSz="91415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25" indent="-228539" algn="l" defTabSz="9141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02" indent="-228539" algn="l" defTabSz="9141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76" indent="-228539" algn="l" defTabSz="9141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47" indent="-228539" algn="l" defTabSz="9141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9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7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6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4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93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71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6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24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Low Metallicity Dwarf Galaxies and the Future for the Primordial Helium Abundance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1" y="3200400"/>
            <a:ext cx="7162798" cy="2514600"/>
          </a:xfrm>
        </p:spPr>
        <p:txBody>
          <a:bodyPr>
            <a:normAutofit/>
          </a:bodyPr>
          <a:lstStyle/>
          <a:p>
            <a:r>
              <a:rPr lang="en-US" dirty="0"/>
              <a:t>Evan Skillman</a:t>
            </a:r>
          </a:p>
          <a:p>
            <a:r>
              <a:rPr lang="en-US" dirty="0"/>
              <a:t>University of Minnesota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Diversity of the Local Universe</a:t>
            </a:r>
          </a:p>
          <a:p>
            <a:r>
              <a:rPr lang="en-US" i="1" dirty="0"/>
              <a:t>Special Astrophysical Observatory, October 1,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</a:t>
            </a:r>
            <a:r>
              <a:rPr lang="en-US" baseline="-25000" dirty="0" err="1"/>
              <a:t>p</a:t>
            </a:r>
            <a:r>
              <a:rPr lang="en-US" dirty="0"/>
              <a:t> &amp; BBN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" t="877" r="11198" b="3888"/>
          <a:stretch/>
        </p:blipFill>
        <p:spPr>
          <a:xfrm>
            <a:off x="0" y="1770185"/>
            <a:ext cx="4242798" cy="4449763"/>
          </a:xfr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4267200" y="1752600"/>
                <a:ext cx="5257800" cy="4830763"/>
              </a:xfrm>
              <a:prstGeom prst="rect">
                <a:avLst/>
              </a:prstGeom>
            </p:spPr>
            <p:txBody>
              <a:bodyPr vert="horz" lIns="91436" tIns="45716" rIns="91436" bIns="45716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=0.2449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±0.0040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Aver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+15)</a:t>
                </a:r>
                <a:b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den>
                        </m:f>
                      </m:e>
                    </m:box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=(2.53±0.04)×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b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⇒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=0.02228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±0.00084</m:t>
                    </m:r>
                  </m:oMath>
                </a14:m>
                <a:br>
                  <a:rPr lang="en-US" sz="24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    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=2.85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±0.28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w/ CMB 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⇒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=0.022</m:t>
                    </m:r>
                    <m:r>
                      <a:rPr lang="en-US" sz="2400" i="1">
                        <a:latin typeface="Cambria Math"/>
                      </a:rPr>
                      <m:t>17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±0.000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22</m:t>
                    </m:r>
                  </m:oMath>
                </a14:m>
                <a:b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    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=2.8</m:t>
                    </m:r>
                    <m:r>
                      <a:rPr lang="en-US" sz="2400" i="1">
                        <a:latin typeface="Cambria Math"/>
                      </a:rPr>
                      <m:t>8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16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NOTE: Izotov+2014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=0.2551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±0.0022 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  </m:t>
                        </m:r>
                        <m:box>
                          <m:box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den>
                            </m:f>
                          </m:e>
                        </m:box>
                      </m:e>
                    </m:d>
                  </m:oMath>
                </a14:m>
                <a:b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⇒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=0.0240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±0.0017  </m:t>
                    </m:r>
                  </m:oMath>
                </a14:m>
                <a:b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=3.53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±0.25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752600"/>
                <a:ext cx="5257800" cy="4830763"/>
              </a:xfrm>
              <a:prstGeom prst="rect">
                <a:avLst/>
              </a:prstGeom>
              <a:blipFill>
                <a:blip r:embed="rId3"/>
                <a:stretch>
                  <a:fillRect l="-1691" t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90627" y="6275592"/>
            <a:ext cx="2915407" cy="313930"/>
          </a:xfrm>
          <a:prstGeom prst="rect">
            <a:avLst/>
          </a:prstGeom>
          <a:noFill/>
        </p:spPr>
        <p:txBody>
          <a:bodyPr wrap="square" lIns="91436" tIns="45716" rIns="91436" bIns="45716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Cyburt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Fields, Olive,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(2015)</a:t>
            </a:r>
          </a:p>
        </p:txBody>
      </p:sp>
    </p:spTree>
    <p:extLst>
      <p:ext uri="{BB962C8B-B14F-4D97-AF65-F5344CB8AC3E}">
        <p14:creationId xmlns:p14="http://schemas.microsoft.com/office/powerpoint/2010/main" val="621681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" descr="Image"/>
          <p:cNvPicPr>
            <a:picLocks noChangeAspect="1"/>
          </p:cNvPicPr>
          <p:nvPr/>
        </p:nvPicPr>
        <p:blipFill rotWithShape="1">
          <a:blip r:embed="rId2"/>
          <a:srcRect r="8238"/>
          <a:stretch/>
        </p:blipFill>
        <p:spPr>
          <a:xfrm>
            <a:off x="1730193" y="3352800"/>
            <a:ext cx="5791201" cy="1066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90"/>
          <a:stretch/>
        </p:blipFill>
        <p:spPr>
          <a:xfrm>
            <a:off x="-1" y="2133599"/>
            <a:ext cx="4680857" cy="34981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</a:t>
            </a:r>
            <a:r>
              <a:rPr lang="en-US" baseline="-25000" dirty="0"/>
              <a:t>p</a:t>
            </a:r>
            <a:r>
              <a:rPr lang="en-US" dirty="0"/>
              <a:t>, BBN, &amp; the CMB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33" y="2135432"/>
            <a:ext cx="4491267" cy="3496365"/>
          </a:xfrm>
        </p:spPr>
      </p:pic>
      <p:sp>
        <p:nvSpPr>
          <p:cNvPr id="9" name="TextBox 8"/>
          <p:cNvSpPr txBox="1"/>
          <p:nvPr/>
        </p:nvSpPr>
        <p:spPr>
          <a:xfrm>
            <a:off x="7620000" y="5715000"/>
            <a:ext cx="1343638" cy="338554"/>
          </a:xfrm>
          <a:prstGeom prst="rect">
            <a:avLst/>
          </a:prstGeom>
          <a:noFill/>
        </p:spPr>
        <p:txBody>
          <a:bodyPr wrap="none" lIns="91436" tIns="45716" rIns="91436" bIns="45716" rtlCol="0">
            <a:spAutoFit/>
          </a:bodyPr>
          <a:lstStyle/>
          <a:p>
            <a:r>
              <a:rPr lang="en-US" sz="1600" dirty="0"/>
              <a:t>Planck (2018)</a:t>
            </a:r>
          </a:p>
        </p:txBody>
      </p:sp>
    </p:spTree>
    <p:extLst>
      <p:ext uri="{BB962C8B-B14F-4D97-AF65-F5344CB8AC3E}">
        <p14:creationId xmlns:p14="http://schemas.microsoft.com/office/powerpoint/2010/main" val="1728971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</a:t>
            </a:r>
            <a:r>
              <a:rPr lang="en-US" dirty="0" err="1"/>
              <a:t>Y</a:t>
            </a:r>
            <a:r>
              <a:rPr lang="en-US" baseline="-25000" dirty="0" err="1"/>
              <a:t>p</a:t>
            </a:r>
            <a:r>
              <a:rPr lang="en-US" dirty="0"/>
              <a:t> determined?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By measuring He/H over a range in O/H, one can extrapolate back to O/H = 0, and that should be the primordial He abundance.</a:t>
            </a:r>
          </a:p>
          <a:p>
            <a:r>
              <a:rPr lang="en-US" dirty="0"/>
              <a:t>This is the connection to low metallicity galaxies – the galaxies with the lowest O/H where He/H can be measured accurately carry the most weight in this determination.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10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" y="279403"/>
            <a:ext cx="9121536" cy="62991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4" y="5376447"/>
            <a:ext cx="2576924" cy="338554"/>
          </a:xfrm>
          <a:prstGeom prst="rect">
            <a:avLst/>
          </a:prstGeom>
          <a:noFill/>
        </p:spPr>
        <p:txBody>
          <a:bodyPr wrap="none" lIns="91436" tIns="45716" rIns="91436" bIns="45716" rtlCol="0">
            <a:spAutoFit/>
          </a:bodyPr>
          <a:lstStyle/>
          <a:p>
            <a:r>
              <a:rPr lang="en-US" sz="1600" dirty="0"/>
              <a:t>Aver, Olive, Skillman (2015)</a:t>
            </a:r>
          </a:p>
        </p:txBody>
      </p:sp>
    </p:spTree>
    <p:extLst>
      <p:ext uri="{BB962C8B-B14F-4D97-AF65-F5344CB8AC3E}">
        <p14:creationId xmlns:p14="http://schemas.microsoft.com/office/powerpoint/2010/main" val="380233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92" y="457200"/>
            <a:ext cx="6019800" cy="41571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3657600"/>
            <a:ext cx="2576924" cy="338554"/>
          </a:xfrm>
          <a:prstGeom prst="rect">
            <a:avLst/>
          </a:prstGeom>
          <a:noFill/>
        </p:spPr>
        <p:txBody>
          <a:bodyPr wrap="none" lIns="91436" tIns="45716" rIns="91436" bIns="45716" rtlCol="0">
            <a:spAutoFit/>
          </a:bodyPr>
          <a:lstStyle/>
          <a:p>
            <a:r>
              <a:rPr lang="en-US" sz="1600" dirty="0"/>
              <a:t>Aver, Olive, Skillman (2015)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09748-FCD7-3844-98BA-780FB9F56C9C}"/>
              </a:ext>
            </a:extLst>
          </p:cNvPr>
          <p:cNvSpPr txBox="1"/>
          <p:nvPr/>
        </p:nvSpPr>
        <p:spPr>
          <a:xfrm>
            <a:off x="898334" y="4876800"/>
            <a:ext cx="74371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How can we improve on this?</a:t>
            </a:r>
          </a:p>
          <a:p>
            <a:pPr marL="342900" indent="-342900">
              <a:buAutoNum type="arabicParenBoth"/>
            </a:pPr>
            <a:r>
              <a:rPr lang="en-US" sz="2800" dirty="0"/>
              <a:t> Add New Low Z Targets</a:t>
            </a:r>
          </a:p>
          <a:p>
            <a:pPr marL="342900" indent="-342900">
              <a:buAutoNum type="arabicParenBoth"/>
            </a:pPr>
            <a:r>
              <a:rPr lang="en-US" sz="2800" dirty="0"/>
              <a:t> Reduce the Uncertainties on Individual Targets</a:t>
            </a:r>
          </a:p>
        </p:txBody>
      </p:sp>
    </p:spTree>
    <p:extLst>
      <p:ext uri="{BB962C8B-B14F-4D97-AF65-F5344CB8AC3E}">
        <p14:creationId xmlns:p14="http://schemas.microsoft.com/office/powerpoint/2010/main" val="1172517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Add New Low Z Targets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The discovery of Leo P (</a:t>
            </a:r>
            <a:r>
              <a:rPr lang="en-US" dirty="0" err="1"/>
              <a:t>Giovenelli</a:t>
            </a:r>
            <a:r>
              <a:rPr lang="en-US" dirty="0"/>
              <a:t> et al. 2012) stimulated the search for new low z galaxies.</a:t>
            </a:r>
          </a:p>
          <a:p>
            <a:r>
              <a:rPr lang="en-US" dirty="0"/>
              <a:t>Leo P was discovered in a blind HI search (the Arecibo ALFALFA program).</a:t>
            </a:r>
          </a:p>
          <a:p>
            <a:r>
              <a:rPr lang="en-US" dirty="0"/>
              <a:t>It had an HII region making a chemical abundance analysis possible.</a:t>
            </a:r>
          </a:p>
          <a:p>
            <a:r>
              <a:rPr lang="en-US" dirty="0"/>
              <a:t>It is a very low Z galaxy.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5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Add New Low z Targets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77000" y="6142288"/>
            <a:ext cx="1643391" cy="338546"/>
          </a:xfrm>
          <a:prstGeom prst="rect">
            <a:avLst/>
          </a:prstGeom>
          <a:noFill/>
        </p:spPr>
        <p:txBody>
          <a:bodyPr wrap="none" lIns="91436" tIns="45716" rIns="91436" bIns="45716" rtlCol="0">
            <a:spAutoFit/>
          </a:bodyPr>
          <a:lstStyle/>
          <a:p>
            <a:r>
              <a:rPr lang="en-US" sz="1600" dirty="0"/>
              <a:t>Skillman+ (2013)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483CC6-B099-BC48-A52A-0B5EBD745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3" y="1219200"/>
            <a:ext cx="700994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0505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Add New Low z Targets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77000" y="6142288"/>
            <a:ext cx="1643391" cy="338546"/>
          </a:xfrm>
          <a:prstGeom prst="rect">
            <a:avLst/>
          </a:prstGeom>
          <a:noFill/>
        </p:spPr>
        <p:txBody>
          <a:bodyPr wrap="none" lIns="91436" tIns="45716" rIns="91436" bIns="45716" rtlCol="0">
            <a:spAutoFit/>
          </a:bodyPr>
          <a:lstStyle/>
          <a:p>
            <a:r>
              <a:rPr lang="en-US" sz="1600" dirty="0"/>
              <a:t>Skillman+ (2013)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F3214-B1F2-4C44-8E49-421A65AFE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26995"/>
            <a:ext cx="6400800" cy="452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891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Add New Low Z Targets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77000" y="6142288"/>
            <a:ext cx="1643391" cy="338546"/>
          </a:xfrm>
          <a:prstGeom prst="rect">
            <a:avLst/>
          </a:prstGeom>
          <a:noFill/>
        </p:spPr>
        <p:txBody>
          <a:bodyPr wrap="none" lIns="91436" tIns="45716" rIns="91436" bIns="45716" rtlCol="0">
            <a:spAutoFit/>
          </a:bodyPr>
          <a:lstStyle/>
          <a:p>
            <a:r>
              <a:rPr lang="en-US" sz="1600" dirty="0"/>
              <a:t>Skillman+ (2013)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05B6FB-6384-B240-9E6E-D92C98D01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17" y="1242060"/>
            <a:ext cx="7000326" cy="49002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9B6A3-38E7-464D-88A3-A42A559374D7}"/>
              </a:ext>
            </a:extLst>
          </p:cNvPr>
          <p:cNvSpPr txBox="1"/>
          <p:nvPr/>
        </p:nvSpPr>
        <p:spPr>
          <a:xfrm>
            <a:off x="457200" y="6296168"/>
            <a:ext cx="471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Ekta et al = Ekta, </a:t>
            </a:r>
            <a:r>
              <a:rPr lang="en-US" dirty="0" err="1"/>
              <a:t>Chengalur</a:t>
            </a:r>
            <a:r>
              <a:rPr lang="en-US" dirty="0"/>
              <a:t>, &amp; </a:t>
            </a:r>
            <a:r>
              <a:rPr lang="en-US" dirty="0" err="1"/>
              <a:t>Pustilnik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1937400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Aside (HI in IZw18)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0" y="6148721"/>
            <a:ext cx="1577347" cy="338546"/>
          </a:xfrm>
          <a:prstGeom prst="rect">
            <a:avLst/>
          </a:prstGeom>
          <a:noFill/>
        </p:spPr>
        <p:txBody>
          <a:bodyPr wrap="none" lIns="91436" tIns="45716" rIns="91436" bIns="45716" rtlCol="0">
            <a:spAutoFit/>
          </a:bodyPr>
          <a:lstStyle/>
          <a:p>
            <a:r>
              <a:rPr lang="en-US" sz="1600" dirty="0"/>
              <a:t>Van Zee+ (1998)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E14EBB-25BE-1D42-9014-3DCADD44D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31462"/>
            <a:ext cx="4584700" cy="52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5084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Low Z Galaxies?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 dirty="0"/>
              <a:t>Records!  It is fun to set a record.</a:t>
            </a:r>
          </a:p>
          <a:p>
            <a:r>
              <a:rPr lang="en-US" dirty="0"/>
              <a:t>Understanding of galactic chemical evolution in the extreme.</a:t>
            </a:r>
          </a:p>
          <a:p>
            <a:r>
              <a:rPr lang="en-US" dirty="0"/>
              <a:t>Chemical abundance ratios tell us about nucleosynthesis yields.</a:t>
            </a:r>
          </a:p>
          <a:p>
            <a:r>
              <a:rPr lang="en-US" dirty="0"/>
              <a:t>Can study star formation at low Z, which is a proxy for the early universe.</a:t>
            </a:r>
          </a:p>
          <a:p>
            <a:r>
              <a:rPr lang="en-US" dirty="0"/>
              <a:t>What sets the limit for the lowest Z?</a:t>
            </a:r>
          </a:p>
          <a:p>
            <a:r>
              <a:rPr lang="en-US" dirty="0"/>
              <a:t>The lowest metallicity galaxies can be used to measure the primordial helium abundance.</a:t>
            </a:r>
          </a:p>
        </p:txBody>
      </p:sp>
    </p:spTree>
    <p:extLst>
      <p:ext uri="{BB962C8B-B14F-4D97-AF65-F5344CB8AC3E}">
        <p14:creationId xmlns:p14="http://schemas.microsoft.com/office/powerpoint/2010/main" val="1718897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Add New Low Z Targets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The discovery of Leo P was followed by the discovery of AGC 198691 (“</a:t>
            </a:r>
            <a:r>
              <a:rPr lang="en-US" dirty="0" err="1"/>
              <a:t>Leoncino</a:t>
            </a:r>
            <a:r>
              <a:rPr lang="en-US" dirty="0"/>
              <a:t>”) at an even lower value of O/H (Hirschauer+16).</a:t>
            </a:r>
          </a:p>
          <a:p>
            <a:r>
              <a:rPr lang="en-US" dirty="0" err="1"/>
              <a:t>Leoncino</a:t>
            </a:r>
            <a:r>
              <a:rPr lang="en-US" dirty="0"/>
              <a:t> was also discovered in the Arecibo ALFALFA program.</a:t>
            </a:r>
          </a:p>
          <a:p>
            <a:r>
              <a:rPr lang="en-US" dirty="0"/>
              <a:t>Recently, McQuinn+19 have published an HST TRGB distance so that we have intrinsic properties for </a:t>
            </a:r>
            <a:r>
              <a:rPr lang="en-US" dirty="0" err="1"/>
              <a:t>Leoncino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00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Add New Low Z Targets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77000" y="6142288"/>
            <a:ext cx="1686672" cy="338546"/>
          </a:xfrm>
          <a:prstGeom prst="rect">
            <a:avLst/>
          </a:prstGeom>
          <a:noFill/>
        </p:spPr>
        <p:txBody>
          <a:bodyPr wrap="none" lIns="91436" tIns="45716" rIns="91436" bIns="45716" rtlCol="0">
            <a:spAutoFit/>
          </a:bodyPr>
          <a:lstStyle/>
          <a:p>
            <a:r>
              <a:rPr lang="en-US" sz="1600" dirty="0" err="1"/>
              <a:t>McQuinn</a:t>
            </a:r>
            <a:r>
              <a:rPr lang="en-US" sz="1600" dirty="0"/>
              <a:t>+ (2019)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8D84F-72D8-1C41-840F-66F132F71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57" y="1417638"/>
            <a:ext cx="5839885" cy="453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5932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Add New Low Z Targets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77000" y="6142288"/>
            <a:ext cx="1686672" cy="338546"/>
          </a:xfrm>
          <a:prstGeom prst="rect">
            <a:avLst/>
          </a:prstGeom>
          <a:noFill/>
        </p:spPr>
        <p:txBody>
          <a:bodyPr wrap="none" lIns="91436" tIns="45716" rIns="91436" bIns="45716" rtlCol="0">
            <a:spAutoFit/>
          </a:bodyPr>
          <a:lstStyle/>
          <a:p>
            <a:r>
              <a:rPr lang="en-US" sz="1600" dirty="0" err="1"/>
              <a:t>McQuinn</a:t>
            </a:r>
            <a:r>
              <a:rPr lang="en-US" sz="1600" dirty="0"/>
              <a:t>+ (2019)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C8C57-FA60-6041-B34D-09B40F43E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05" y="1417638"/>
            <a:ext cx="5886989" cy="456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4289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Add New Low Z Targets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In the last few years there have been a number of programs leading to the discovery of extremely low metallicity galaxies (&lt;~5% of solar O/H):</a:t>
            </a:r>
          </a:p>
          <a:p>
            <a:r>
              <a:rPr lang="en-US" dirty="0"/>
              <a:t>Yang+17: 3 galaxies (blueberries)</a:t>
            </a:r>
          </a:p>
          <a:p>
            <a:r>
              <a:rPr lang="en-US" dirty="0"/>
              <a:t>Guseva+17: 3 galaxies</a:t>
            </a:r>
          </a:p>
          <a:p>
            <a:r>
              <a:rPr lang="en-US" dirty="0"/>
              <a:t>Hsyu+17: 1 galaxy (little cub)</a:t>
            </a:r>
          </a:p>
          <a:p>
            <a:r>
              <a:rPr lang="en-US" dirty="0"/>
              <a:t>Izotov+18,19: 2 galaxies</a:t>
            </a:r>
          </a:p>
          <a:p>
            <a:r>
              <a:rPr lang="en-US" dirty="0"/>
              <a:t>Senchyna+19: 2 galaxies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828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Add New Low Z Targets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4400" y="6096000"/>
            <a:ext cx="3142904" cy="338546"/>
          </a:xfrm>
          <a:prstGeom prst="rect">
            <a:avLst/>
          </a:prstGeom>
          <a:noFill/>
        </p:spPr>
        <p:txBody>
          <a:bodyPr wrap="none" lIns="91436" tIns="45716" rIns="91436" bIns="45716" rtlCol="0">
            <a:spAutoFit/>
          </a:bodyPr>
          <a:lstStyle/>
          <a:p>
            <a:r>
              <a:rPr lang="en-US" sz="1600" dirty="0"/>
              <a:t>“Blueberry” Galaxies Yang+ (2017)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24F79A-4B29-FF4F-8DEA-B2408F463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50" y="1417638"/>
            <a:ext cx="58547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5521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Add New Low Z Targets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77889" y="6292440"/>
            <a:ext cx="1323111" cy="338546"/>
          </a:xfrm>
          <a:prstGeom prst="rect">
            <a:avLst/>
          </a:prstGeom>
          <a:noFill/>
        </p:spPr>
        <p:txBody>
          <a:bodyPr wrap="none" lIns="91436" tIns="45716" rIns="91436" bIns="45716" rtlCol="0">
            <a:spAutoFit/>
          </a:bodyPr>
          <a:lstStyle/>
          <a:p>
            <a:r>
              <a:rPr lang="en-US" sz="1600" dirty="0"/>
              <a:t>Yang+ (2017)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88507A-95CD-ED46-84FC-928CE2B50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57298"/>
            <a:ext cx="6172200" cy="4886325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EFD2A309-520C-0848-97FF-626F18E9DE71}"/>
              </a:ext>
            </a:extLst>
          </p:cNvPr>
          <p:cNvSpPr/>
          <p:nvPr/>
        </p:nvSpPr>
        <p:spPr>
          <a:xfrm>
            <a:off x="4343400" y="3962400"/>
            <a:ext cx="571500" cy="6096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723A68E8-2820-144F-86E6-F016FE4046E5}"/>
              </a:ext>
            </a:extLst>
          </p:cNvPr>
          <p:cNvSpPr/>
          <p:nvPr/>
        </p:nvSpPr>
        <p:spPr>
          <a:xfrm>
            <a:off x="4076700" y="3938954"/>
            <a:ext cx="1676400" cy="1752600"/>
          </a:xfrm>
          <a:prstGeom prst="frame">
            <a:avLst>
              <a:gd name="adj1" fmla="val 4808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2FD69F8-2242-5146-AD7F-ED01111EEB20}"/>
              </a:ext>
            </a:extLst>
          </p:cNvPr>
          <p:cNvSpPr/>
          <p:nvPr/>
        </p:nvSpPr>
        <p:spPr>
          <a:xfrm>
            <a:off x="4267200" y="3700461"/>
            <a:ext cx="457200" cy="795339"/>
          </a:xfrm>
          <a:prstGeom prst="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EB3E7E24-0AFA-8547-8D17-DC7BEE7D85FA}"/>
              </a:ext>
            </a:extLst>
          </p:cNvPr>
          <p:cNvSpPr/>
          <p:nvPr/>
        </p:nvSpPr>
        <p:spPr>
          <a:xfrm>
            <a:off x="4542692" y="3969358"/>
            <a:ext cx="1600200" cy="1729154"/>
          </a:xfrm>
          <a:prstGeom prst="frame">
            <a:avLst>
              <a:gd name="adj1" fmla="val 5907"/>
            </a:avLst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4233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Add New Low Z Targets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77000" y="6142288"/>
            <a:ext cx="1332408" cy="338546"/>
          </a:xfrm>
          <a:prstGeom prst="rect">
            <a:avLst/>
          </a:prstGeom>
          <a:noFill/>
        </p:spPr>
        <p:txBody>
          <a:bodyPr wrap="none" lIns="91436" tIns="45716" rIns="91436" bIns="45716" rtlCol="0">
            <a:spAutoFit/>
          </a:bodyPr>
          <a:lstStyle/>
          <a:p>
            <a:r>
              <a:rPr lang="en-US" sz="1600" dirty="0" err="1"/>
              <a:t>Hsyu</a:t>
            </a:r>
            <a:r>
              <a:rPr lang="en-US" sz="1600" dirty="0"/>
              <a:t>+ (2018)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7BFEC1-FB24-A14F-BE30-CAC2EB721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/>
          <a:stretch/>
        </p:blipFill>
        <p:spPr>
          <a:xfrm>
            <a:off x="1828800" y="1280802"/>
            <a:ext cx="5819268" cy="487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7121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Add New Low Z Targets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77889" y="6292440"/>
            <a:ext cx="1686672" cy="338546"/>
          </a:xfrm>
          <a:prstGeom prst="rect">
            <a:avLst/>
          </a:prstGeom>
          <a:noFill/>
        </p:spPr>
        <p:txBody>
          <a:bodyPr wrap="none" lIns="91436" tIns="45716" rIns="91436" bIns="45716" rtlCol="0">
            <a:spAutoFit/>
          </a:bodyPr>
          <a:lstStyle/>
          <a:p>
            <a:r>
              <a:rPr lang="en-US" sz="1600" dirty="0" err="1"/>
              <a:t>McQuinn</a:t>
            </a:r>
            <a:r>
              <a:rPr lang="en-US" sz="1600" dirty="0"/>
              <a:t>+ (2019)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0C31AB-F99A-1D4A-A5A9-4D920803F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3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2124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Reduce the Uncertainties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9200" y="5943600"/>
            <a:ext cx="3411375" cy="338546"/>
          </a:xfrm>
          <a:prstGeom prst="rect">
            <a:avLst/>
          </a:prstGeom>
          <a:noFill/>
        </p:spPr>
        <p:txBody>
          <a:bodyPr wrap="none" lIns="91436" tIns="45716" rIns="91436" bIns="45716" rtlCol="0">
            <a:spAutoFit/>
          </a:bodyPr>
          <a:lstStyle/>
          <a:p>
            <a:r>
              <a:rPr lang="en-US" sz="1600" dirty="0"/>
              <a:t>Leo P LBT spectrum Skillman+ (2013)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E25959-BD29-E545-90FC-5EAF314A8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36809"/>
            <a:ext cx="4560277" cy="31351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DE08B7-2BC1-884B-89E8-54820BD94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427653"/>
            <a:ext cx="4560277" cy="313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4607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Simple, Right?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 an Emission Line Spectrum</a:t>
            </a:r>
          </a:p>
          <a:p>
            <a:r>
              <a:rPr lang="en-US" dirty="0"/>
              <a:t>Measure the Electron Temperature and Density</a:t>
            </a:r>
          </a:p>
          <a:p>
            <a:r>
              <a:rPr lang="en-US" dirty="0"/>
              <a:t>Calculate the Emissivity</a:t>
            </a:r>
          </a:p>
          <a:p>
            <a:r>
              <a:rPr lang="en-US" dirty="0"/>
              <a:t>Convert relative Fluxes into Abundances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Plot He/H vs. O/H, and Regress back to O/H=0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07/15/2019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aseline="30000"/>
              <a:t>4</a:t>
            </a:r>
            <a:r>
              <a:rPr lang="en-US"/>
              <a:t>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Erik Aver</a:t>
            </a:r>
            <a:endParaRPr lang="en-US" dirty="0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914426" y="3657600"/>
          <a:ext cx="2921001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3" imgW="1460160" imgH="419040" progId="Equation.3">
                  <p:embed/>
                </p:oleObj>
              </mc:Choice>
              <mc:Fallback>
                <p:oleObj name="Equation" r:id="rId3" imgW="1460160" imgH="419040" progId="Equation.3">
                  <p:embed/>
                  <p:pic>
                    <p:nvPicPr>
                      <p:cNvPr id="22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26" y="3657600"/>
                        <a:ext cx="2921001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641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Brief Introduction to SBBN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the standard model, the Big Bang production of the light elements is dependent on a single parameter. </a:t>
            </a:r>
          </a:p>
          <a:p>
            <a:r>
              <a:rPr lang="en-US" dirty="0"/>
              <a:t>That parameter is the baryon-to-photon ratio (which is equivalent to the baryon mass fraction).</a:t>
            </a:r>
          </a:p>
          <a:p>
            <a:r>
              <a:rPr lang="en-US" dirty="0"/>
              <a:t>The cosmic microwave background radiation is very sensitive to the baryon-to-photon ratio, so it is measured very precisely.</a:t>
            </a:r>
          </a:p>
          <a:p>
            <a:r>
              <a:rPr lang="en-US" dirty="0"/>
              <a:t>Thus, using the CMB measurements</a:t>
            </a:r>
          </a:p>
          <a:p>
            <a:pPr marL="0" indent="0">
              <a:buNone/>
            </a:pPr>
            <a:r>
              <a:rPr lang="en-US" dirty="0"/>
              <a:t> allow very precise predictions of the</a:t>
            </a:r>
          </a:p>
          <a:p>
            <a:pPr marL="0" indent="0">
              <a:buNone/>
            </a:pPr>
            <a:r>
              <a:rPr lang="en-US" dirty="0"/>
              <a:t> primordial abundances of the light</a:t>
            </a:r>
          </a:p>
          <a:p>
            <a:pPr marL="0" indent="0">
              <a:buNone/>
            </a:pPr>
            <a:r>
              <a:rPr lang="en-US" dirty="0"/>
              <a:t> elements.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E68C4A-0E4E-5A4B-9140-4912A5C8D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202526"/>
            <a:ext cx="2813538" cy="265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5" y="1447800"/>
            <a:ext cx="6019800" cy="4525963"/>
          </a:xfrm>
        </p:spPr>
        <p:txBody>
          <a:bodyPr/>
          <a:lstStyle/>
          <a:p>
            <a:r>
              <a:rPr lang="en-US" dirty="0"/>
              <a:t>Emission Lines:  </a:t>
            </a:r>
            <a:br>
              <a:rPr lang="en-US" dirty="0"/>
            </a:br>
            <a:r>
              <a:rPr lang="en-US" dirty="0"/>
              <a:t>- Reddening</a:t>
            </a:r>
            <a:br>
              <a:rPr lang="en-US" dirty="0"/>
            </a:br>
            <a:r>
              <a:rPr lang="en-US" dirty="0"/>
              <a:t>- Underlying Absorption</a:t>
            </a:r>
          </a:p>
          <a:p>
            <a:r>
              <a:rPr lang="en-US" dirty="0"/>
              <a:t>Temperature &amp; Density</a:t>
            </a:r>
            <a:br>
              <a:rPr lang="en-US" dirty="0"/>
            </a:br>
            <a:r>
              <a:rPr lang="en-US" dirty="0"/>
              <a:t>- Which Ion?</a:t>
            </a:r>
            <a:br>
              <a:rPr lang="en-US" dirty="0"/>
            </a:br>
            <a:r>
              <a:rPr lang="en-US" dirty="0"/>
              <a:t>- Fluctuations</a:t>
            </a:r>
          </a:p>
          <a:p>
            <a:r>
              <a:rPr lang="en-US" dirty="0"/>
              <a:t>Collisional Excitation</a:t>
            </a:r>
          </a:p>
          <a:p>
            <a:r>
              <a:rPr lang="en-US" dirty="0"/>
              <a:t>Self-Absorption of He I</a:t>
            </a:r>
            <a:br>
              <a:rPr lang="en-US" dirty="0"/>
            </a:br>
            <a:r>
              <a:rPr lang="en-US" dirty="0"/>
              <a:t>(Optical Depth)</a:t>
            </a:r>
          </a:p>
          <a:p>
            <a:endParaRPr lang="en-US" dirty="0"/>
          </a:p>
        </p:txBody>
      </p:sp>
      <p:pic>
        <p:nvPicPr>
          <p:cNvPr id="7" name="Picture 6" descr="img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524000"/>
            <a:ext cx="4262605" cy="411710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07/15/2019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aseline="30000"/>
              <a:t>4</a:t>
            </a:r>
            <a:r>
              <a:rPr lang="en-US"/>
              <a:t>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Erik Aver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965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Determine </a:t>
            </a:r>
            <a:r>
              <a:rPr lang="en-US" sz="3200" baseline="50000" dirty="0"/>
              <a:t>4</a:t>
            </a:r>
            <a:r>
              <a:rPr lang="en-US" sz="3200" dirty="0"/>
              <a:t>He &amp; Corrections Simultaneously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a typeface="DejaVu Sans" pitchFamily="32" charset="0"/>
                <a:cs typeface="DejaVu Sans" pitchFamily="32" charset="0"/>
              </a:rPr>
              <a:t>He λ3889, 4026, 4471, 5876</a:t>
            </a:r>
            <a:br>
              <a:rPr lang="en-US" dirty="0">
                <a:solidFill>
                  <a:srgbClr val="000000"/>
                </a:solidFill>
                <a:ea typeface="DejaVu Sans" pitchFamily="32" charset="0"/>
                <a:cs typeface="DejaVu Sans" pitchFamily="32" charset="0"/>
              </a:rPr>
            </a:br>
            <a:r>
              <a:rPr lang="en-US" dirty="0">
                <a:solidFill>
                  <a:srgbClr val="000000"/>
                </a:solidFill>
                <a:ea typeface="DejaVu Sans" pitchFamily="32" charset="0"/>
                <a:cs typeface="DejaVu Sans" pitchFamily="32" charset="0"/>
              </a:rPr>
              <a:t>       6678, 7065, 10830 (IR)</a:t>
            </a:r>
            <a:br>
              <a:rPr lang="en-US" dirty="0">
                <a:solidFill>
                  <a:srgbClr val="000000"/>
                </a:solidFill>
                <a:ea typeface="DejaVu Sans" pitchFamily="32" charset="0"/>
                <a:cs typeface="DejaVu Sans" pitchFamily="32" charset="0"/>
              </a:rPr>
            </a:br>
            <a:r>
              <a:rPr lang="en-US" dirty="0">
                <a:solidFill>
                  <a:srgbClr val="000000"/>
                </a:solidFill>
                <a:ea typeface="msmincho" charset="0"/>
                <a:cs typeface="msmincho" charset="0"/>
              </a:rPr>
              <a:t>H</a:t>
            </a:r>
            <a:r>
              <a:rPr lang="en-US" dirty="0">
                <a:solidFill>
                  <a:srgbClr val="000000"/>
                </a:solidFill>
                <a:ea typeface="DejaVu Sans" pitchFamily="32" charset="0"/>
                <a:cs typeface="DejaVu Sans" pitchFamily="32" charset="0"/>
              </a:rPr>
              <a:t>α, Hβ, </a:t>
            </a:r>
            <a:r>
              <a:rPr lang="en-US" dirty="0" err="1">
                <a:solidFill>
                  <a:srgbClr val="000000"/>
                </a:solidFill>
                <a:ea typeface="DejaVu Sans" pitchFamily="32" charset="0"/>
                <a:cs typeface="DejaVu Sans" pitchFamily="32" charset="0"/>
              </a:rPr>
              <a:t>Hγ</a:t>
            </a:r>
            <a:r>
              <a:rPr lang="en-US" dirty="0">
                <a:solidFill>
                  <a:srgbClr val="000000"/>
                </a:solidFill>
                <a:ea typeface="DejaVu Sans" pitchFamily="32" charset="0"/>
                <a:cs typeface="DejaVu Sans" pitchFamily="3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a typeface="DejaVu Sans" pitchFamily="32" charset="0"/>
                <a:cs typeface="DejaVu Sans" pitchFamily="32" charset="0"/>
              </a:rPr>
              <a:t>Hδ</a:t>
            </a:r>
            <a:endParaRPr lang="en-US" dirty="0">
              <a:solidFill>
                <a:srgbClr val="000000"/>
              </a:solidFill>
              <a:ea typeface="DejaVu Sans" pitchFamily="32" charset="0"/>
              <a:cs typeface="DejaVu Sans" pitchFamily="32" charset="0"/>
            </a:endParaRPr>
          </a:p>
          <a:p>
            <a:pPr marL="342808" lvl="1" indent="-342808"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a typeface="DejaVu Sans" pitchFamily="32" charset="0"/>
                <a:cs typeface="DejaVu Sans" pitchFamily="32" charset="0"/>
              </a:rPr>
              <a:t>Model for observed fluxes</a:t>
            </a:r>
            <a:endParaRPr lang="en-US" sz="2800" dirty="0"/>
          </a:p>
          <a:p>
            <a:pPr marL="342808" lvl="1" indent="-342808">
              <a:buFont typeface="Arial" pitchFamily="34" charset="0"/>
              <a:buChar char="•"/>
            </a:pPr>
            <a:r>
              <a:rPr lang="en-US" sz="2800" dirty="0"/>
              <a:t>y</a:t>
            </a:r>
            <a:r>
              <a:rPr lang="en-US" sz="2800" baseline="50000" dirty="0"/>
              <a:t>+</a:t>
            </a:r>
            <a:r>
              <a:rPr lang="en-US" sz="2800" dirty="0"/>
              <a:t>, n</a:t>
            </a:r>
            <a:r>
              <a:rPr lang="en-US" sz="2800" baseline="-33000" dirty="0"/>
              <a:t>e</a:t>
            </a:r>
            <a:r>
              <a:rPr lang="en-US" sz="2800" dirty="0"/>
              <a:t>, </a:t>
            </a:r>
            <a:r>
              <a:rPr lang="en-US" sz="2800" dirty="0" err="1"/>
              <a:t>a</a:t>
            </a:r>
            <a:r>
              <a:rPr lang="en-US" sz="2800" baseline="-33000" dirty="0" err="1"/>
              <a:t>He</a:t>
            </a:r>
            <a:r>
              <a:rPr lang="en-US" sz="2800" dirty="0"/>
              <a:t>, </a:t>
            </a:r>
            <a:r>
              <a:rPr lang="en-US" sz="2800" b="1" dirty="0">
                <a:cs typeface="Times New Roman" pitchFamily="-92" charset="0"/>
              </a:rPr>
              <a:t>τ, </a:t>
            </a:r>
            <a:r>
              <a:rPr lang="en-US" sz="2800" dirty="0">
                <a:solidFill>
                  <a:srgbClr val="000000"/>
                </a:solidFill>
                <a:ea typeface="msmincho" charset="0"/>
                <a:cs typeface="msmincho" charset="0"/>
              </a:rPr>
              <a:t>T, C</a:t>
            </a:r>
            <a:r>
              <a:rPr lang="en-US" sz="2800" baseline="-33000" dirty="0">
                <a:solidFill>
                  <a:srgbClr val="000000"/>
                </a:solidFill>
                <a:ea typeface="msmincho" charset="0"/>
                <a:cs typeface="msmincho" charset="0"/>
              </a:rPr>
              <a:t>H</a:t>
            </a:r>
            <a:r>
              <a:rPr lang="en-US" sz="2800" baseline="-33000" dirty="0">
                <a:solidFill>
                  <a:srgbClr val="000000"/>
                </a:solidFill>
                <a:ea typeface="DejaVu Sans" pitchFamily="32" charset="0"/>
                <a:cs typeface="DejaVu Sans" pitchFamily="32" charset="0"/>
              </a:rPr>
              <a:t>β</a:t>
            </a:r>
            <a:r>
              <a:rPr lang="en-US" sz="2800" dirty="0">
                <a:solidFill>
                  <a:srgbClr val="000000"/>
                </a:solidFill>
                <a:ea typeface="DejaVu Sans" pitchFamily="32" charset="0"/>
                <a:cs typeface="DejaVu Sans" pitchFamily="32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a typeface="DejaVu Sans" pitchFamily="32" charset="0"/>
                <a:cs typeface="DejaVu Sans" pitchFamily="32" charset="0"/>
              </a:rPr>
              <a:t>a</a:t>
            </a:r>
            <a:r>
              <a:rPr lang="en-US" sz="2800" baseline="-33000" dirty="0" err="1">
                <a:solidFill>
                  <a:srgbClr val="000000"/>
                </a:solidFill>
                <a:ea typeface="DejaVu Sans" pitchFamily="32" charset="0"/>
                <a:cs typeface="DejaVu Sans" pitchFamily="32" charset="0"/>
              </a:rPr>
              <a:t>H</a:t>
            </a:r>
            <a:r>
              <a:rPr lang="en-US" sz="2800" dirty="0">
                <a:solidFill>
                  <a:srgbClr val="000000"/>
                </a:solidFill>
                <a:ea typeface="DejaVu Sans" pitchFamily="32" charset="0"/>
                <a:cs typeface="DejaVu Sans" pitchFamily="32" charset="0"/>
              </a:rPr>
              <a:t>, </a:t>
            </a:r>
            <a:r>
              <a:rPr lang="el-GR" sz="2800" dirty="0">
                <a:solidFill>
                  <a:srgbClr val="000000"/>
                </a:solidFill>
                <a:ea typeface="DejaVu Sans" pitchFamily="32" charset="0"/>
                <a:cs typeface="DejaVu Sans" pitchFamily="32" charset="0"/>
              </a:rPr>
              <a:t>ξ</a:t>
            </a:r>
            <a:endParaRPr lang="en-US" sz="2800" dirty="0">
              <a:solidFill>
                <a:srgbClr val="000000"/>
              </a:solidFill>
              <a:ea typeface="DejaVu Sans" pitchFamily="32" charset="0"/>
              <a:cs typeface="DejaVu Sans" pitchFamily="32" charset="0"/>
            </a:endParaRPr>
          </a:p>
          <a:p>
            <a:pPr marL="342808" lvl="1" indent="-342808"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a typeface="msmincho" charset="0"/>
                <a:cs typeface="msmincho" charset="0"/>
              </a:rPr>
              <a:t>Minimize</a:t>
            </a:r>
          </a:p>
          <a:p>
            <a:pPr marL="342808" lvl="1" indent="-342808">
              <a:buFont typeface="Arial" pitchFamily="34" charset="0"/>
              <a:buChar char="•"/>
            </a:pPr>
            <a:endParaRPr lang="en-US" sz="6000" dirty="0">
              <a:solidFill>
                <a:srgbClr val="000000"/>
              </a:solidFill>
            </a:endParaRPr>
          </a:p>
          <a:p>
            <a:pPr marL="342808" lvl="1" indent="-342808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DejaVu Sans" pitchFamily="32" charset="0"/>
                <a:cs typeface="DejaVu Sans" pitchFamily="32" charset="0"/>
              </a:rPr>
              <a:t> </a:t>
            </a:r>
          </a:p>
          <a:p>
            <a:endParaRPr lang="en-US" dirty="0"/>
          </a:p>
        </p:txBody>
      </p:sp>
      <p:pic>
        <p:nvPicPr>
          <p:cNvPr id="7" name="Picture 6" descr="bal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600200"/>
            <a:ext cx="2311400" cy="289857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905026"/>
              </p:ext>
            </p:extLst>
          </p:nvPr>
        </p:nvGraphicFramePr>
        <p:xfrm>
          <a:off x="2438400" y="4230414"/>
          <a:ext cx="3429000" cy="874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Equation" r:id="rId4" imgW="1841400" imgH="469800" progId="Equation.3">
                  <p:embed/>
                </p:oleObj>
              </mc:Choice>
              <mc:Fallback>
                <p:oleObj name="Equation" r:id="rId4" imgW="1841400" imgH="469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230414"/>
                        <a:ext cx="3429000" cy="8749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409641"/>
              </p:ext>
            </p:extLst>
          </p:nvPr>
        </p:nvGraphicFramePr>
        <p:xfrm>
          <a:off x="838200" y="5257801"/>
          <a:ext cx="6172200" cy="1219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6" imgW="4114800" imgH="812520" progId="Equation.3">
                  <p:embed/>
                </p:oleObj>
              </mc:Choice>
              <mc:Fallback>
                <p:oleObj name="Equation" r:id="rId6" imgW="4114800" imgH="81252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" y="5257801"/>
                        <a:ext cx="6172200" cy="1219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3668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Dependence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9" t="2770" r="2492"/>
          <a:stretch/>
        </p:blipFill>
        <p:spPr>
          <a:xfrm>
            <a:off x="4800600" y="1676400"/>
            <a:ext cx="4343399" cy="446588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68"/>
          <a:stretch/>
        </p:blipFill>
        <p:spPr>
          <a:xfrm>
            <a:off x="-1" y="1676401"/>
            <a:ext cx="4863349" cy="4465887"/>
          </a:xfrm>
          <a:solidFill>
            <a:schemeClr val="bg1"/>
          </a:solidFill>
        </p:spPr>
      </p:pic>
      <p:sp>
        <p:nvSpPr>
          <p:cNvPr id="14" name="TextBox 13"/>
          <p:cNvSpPr txBox="1"/>
          <p:nvPr/>
        </p:nvSpPr>
        <p:spPr>
          <a:xfrm>
            <a:off x="6477000" y="6142288"/>
            <a:ext cx="2576924" cy="338554"/>
          </a:xfrm>
          <a:prstGeom prst="rect">
            <a:avLst/>
          </a:prstGeom>
          <a:noFill/>
        </p:spPr>
        <p:txBody>
          <a:bodyPr wrap="none" lIns="91436" tIns="45716" rIns="91436" bIns="45716" rtlCol="0">
            <a:spAutoFit/>
          </a:bodyPr>
          <a:lstStyle/>
          <a:p>
            <a:r>
              <a:rPr lang="en-US" sz="1600" dirty="0"/>
              <a:t>Aver, Olive, Skillman (2015)</a:t>
            </a:r>
          </a:p>
        </p:txBody>
      </p:sp>
    </p:spTree>
    <p:extLst>
      <p:ext uri="{BB962C8B-B14F-4D97-AF65-F5344CB8AC3E}">
        <p14:creationId xmlns:p14="http://schemas.microsoft.com/office/powerpoint/2010/main" val="109023231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</a:t>
            </a:r>
            <a:r>
              <a:rPr lang="en-US" baseline="50000" dirty="0"/>
              <a:t>4</a:t>
            </a:r>
            <a:r>
              <a:rPr lang="en-US" dirty="0"/>
              <a:t>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525963"/>
          </a:xfrm>
        </p:spPr>
        <p:txBody>
          <a:bodyPr/>
          <a:lstStyle/>
          <a:p>
            <a:r>
              <a:rPr lang="en-US" dirty="0"/>
              <a:t>Most Recent Result:  Y</a:t>
            </a:r>
            <a:r>
              <a:rPr lang="en-US" baseline="-25000" dirty="0"/>
              <a:t>p</a:t>
            </a:r>
            <a:r>
              <a:rPr lang="en-US" dirty="0"/>
              <a:t> = 0.2449 ± 0.0040</a:t>
            </a:r>
            <a:br>
              <a:rPr lang="en-US" dirty="0"/>
            </a:br>
            <a:r>
              <a:rPr lang="en-US" dirty="0"/>
              <a:t>Planck BBN Result:  </a:t>
            </a:r>
            <a:r>
              <a:rPr lang="en-US" dirty="0" err="1"/>
              <a:t>Y</a:t>
            </a:r>
            <a:r>
              <a:rPr lang="en-US" baseline="-25000" dirty="0" err="1"/>
              <a:t>p</a:t>
            </a:r>
            <a:r>
              <a:rPr lang="en-US" dirty="0"/>
              <a:t> = 0.2470 ± 0.0002 </a:t>
            </a:r>
            <a:br>
              <a:rPr lang="en-US" dirty="0"/>
            </a:br>
            <a:r>
              <a:rPr lang="en-US" dirty="0"/>
              <a:t>- Agree well</a:t>
            </a:r>
            <a:br>
              <a:rPr lang="en-US" dirty="0"/>
            </a:br>
            <a:r>
              <a:rPr lang="en-US" dirty="0"/>
              <a:t>- Realistic Uncertainty</a:t>
            </a:r>
            <a:br>
              <a:rPr lang="en-US" dirty="0"/>
            </a:br>
            <a:r>
              <a:rPr lang="en-US" dirty="0"/>
              <a:t>- Goal is to Reduce Uncertainty</a:t>
            </a:r>
          </a:p>
          <a:p>
            <a:r>
              <a:rPr lang="en-US" dirty="0"/>
              <a:t>Higher Quality &amp; Higher Resolution Spectra</a:t>
            </a:r>
            <a:br>
              <a:rPr lang="en-US" dirty="0"/>
            </a:br>
            <a:r>
              <a:rPr lang="en-US" dirty="0"/>
              <a:t>- LBT</a:t>
            </a:r>
            <a:br>
              <a:rPr lang="en-US" dirty="0"/>
            </a:br>
            <a:r>
              <a:rPr lang="en-US" dirty="0"/>
              <a:t>- IR</a:t>
            </a:r>
            <a:br>
              <a:rPr lang="en-US" dirty="0"/>
            </a:br>
            <a:r>
              <a:rPr lang="en-US" dirty="0"/>
              <a:t>- Additional H Lines</a:t>
            </a:r>
          </a:p>
        </p:txBody>
      </p:sp>
    </p:spTree>
    <p:extLst>
      <p:ext uri="{BB962C8B-B14F-4D97-AF65-F5344CB8AC3E}">
        <p14:creationId xmlns:p14="http://schemas.microsoft.com/office/powerpoint/2010/main" val="23600084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66018"/>
            <a:ext cx="8991600" cy="49299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Higher Quality &amp; Higher Resolution Spectra</a:t>
            </a:r>
            <a:br>
              <a:rPr lang="en-US" dirty="0"/>
            </a:br>
            <a:r>
              <a:rPr lang="en-US" dirty="0"/>
              <a:t>- LBT MODS Spectra</a:t>
            </a:r>
            <a:br>
              <a:rPr lang="en-US" dirty="0"/>
            </a:br>
            <a:r>
              <a:rPr lang="en-US" dirty="0"/>
              <a:t>- LBT near-IR Spectra</a:t>
            </a:r>
            <a:br>
              <a:rPr lang="en-US" dirty="0"/>
            </a:br>
            <a:r>
              <a:rPr lang="en-US" dirty="0"/>
              <a:t>- Include additional H I lines in solution</a:t>
            </a:r>
          </a:p>
          <a:p>
            <a:pPr marL="0" indent="0">
              <a:buNone/>
            </a:pPr>
            <a:r>
              <a:rPr lang="en-US" dirty="0"/>
              <a:t>    - Include additional He I lines in solution</a:t>
            </a:r>
          </a:p>
          <a:p>
            <a:pPr marL="0" indent="0">
              <a:buNone/>
            </a:pPr>
            <a:r>
              <a:rPr lang="en-US" dirty="0"/>
              <a:t>    - Improved atomic data for H collisional excitation</a:t>
            </a:r>
          </a:p>
          <a:p>
            <a:pPr marL="0" indent="0">
              <a:buNone/>
            </a:pPr>
            <a:r>
              <a:rPr lang="en-US" dirty="0"/>
              <a:t>    - Improved modeling of underlying H and He absorption</a:t>
            </a:r>
          </a:p>
          <a:p>
            <a:pPr marL="0" indent="0">
              <a:buNone/>
            </a:pPr>
            <a:r>
              <a:rPr lang="en-US" dirty="0"/>
              <a:t>=&gt;As a result, roughly factor of two reduction in He/H uncertainty on individual objects!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609696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 dirty="0"/>
              <a:t>BBN’s ability to predict the light element abundances with high precision is a great accomplishment of the Big Bang model.</a:t>
            </a:r>
          </a:p>
          <a:p>
            <a:r>
              <a:rPr lang="en-US" dirty="0"/>
              <a:t>Our current determination of the Primordial Helium Abundance agrees well with the CMB result.</a:t>
            </a:r>
          </a:p>
          <a:p>
            <a:r>
              <a:rPr lang="en-US" dirty="0"/>
              <a:t>Self-consistent analysis of </a:t>
            </a:r>
            <a:r>
              <a:rPr lang="en-US" baseline="50000" dirty="0"/>
              <a:t>4</a:t>
            </a:r>
            <a:r>
              <a:rPr lang="en-US" dirty="0"/>
              <a:t>He using MCMC has proved insightful and effective.</a:t>
            </a:r>
          </a:p>
          <a:p>
            <a:r>
              <a:rPr lang="en-US" dirty="0"/>
              <a:t>More targets and higher quality spectra are needed (and coming!).</a:t>
            </a:r>
          </a:p>
          <a:p>
            <a:r>
              <a:rPr lang="en-US" dirty="0"/>
              <a:t>Constraints on N</a:t>
            </a:r>
            <a:r>
              <a:rPr lang="en-US" baseline="-25000" dirty="0"/>
              <a:t>eff</a:t>
            </a:r>
            <a:r>
              <a:rPr lang="en-US" dirty="0"/>
              <a:t> will be tightened.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143000"/>
          </a:xfrm>
        </p:spPr>
        <p:txBody>
          <a:bodyPr/>
          <a:lstStyle/>
          <a:p>
            <a:pPr algn="l"/>
            <a:r>
              <a:rPr lang="en-US" dirty="0"/>
              <a:t>CMB + BBN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114800" cy="4525963"/>
          </a:xfrm>
        </p:spPr>
        <p:txBody>
          <a:bodyPr/>
          <a:lstStyle/>
          <a:p>
            <a:r>
              <a:rPr lang="en-US" dirty="0"/>
              <a:t>CMB Power Spectrum highly sensitive to </a:t>
            </a:r>
            <a:r>
              <a:rPr lang="el-GR" dirty="0"/>
              <a:t>Ω</a:t>
            </a:r>
            <a:r>
              <a:rPr lang="en-US" baseline="-25000" dirty="0"/>
              <a:t>B</a:t>
            </a:r>
            <a:endParaRPr lang="en-US" dirty="0"/>
          </a:p>
          <a:p>
            <a:r>
              <a:rPr lang="en-US" dirty="0"/>
              <a:t>CMB+BBN </a:t>
            </a:r>
            <a:br>
              <a:rPr lang="en-US" dirty="0"/>
            </a:br>
            <a:r>
              <a:rPr lang="en-US" dirty="0"/>
              <a:t>=&gt; very high precision primordial abundance predictions</a:t>
            </a:r>
          </a:p>
          <a:p>
            <a:r>
              <a:rPr lang="el-GR" dirty="0"/>
              <a:t>Ω</a:t>
            </a:r>
            <a:r>
              <a:rPr lang="en-US" baseline="-25000" dirty="0"/>
              <a:t>B</a:t>
            </a:r>
            <a:r>
              <a:rPr lang="en-US" dirty="0"/>
              <a:t>h</a:t>
            </a:r>
            <a:r>
              <a:rPr lang="en-US" baseline="50000" dirty="0"/>
              <a:t>2</a:t>
            </a:r>
            <a:r>
              <a:rPr lang="en-US" dirty="0"/>
              <a:t>= 0.02237±0.00015</a:t>
            </a:r>
          </a:p>
          <a:p>
            <a:r>
              <a:rPr lang="en-US" dirty="0"/>
              <a:t>η = (6.12±0.04) x 10</a:t>
            </a:r>
            <a:r>
              <a:rPr lang="en-US" baseline="50000" dirty="0"/>
              <a:t>-10</a:t>
            </a:r>
          </a:p>
          <a:p>
            <a:r>
              <a:rPr lang="en-US" dirty="0"/>
              <a:t>Y</a:t>
            </a:r>
            <a:r>
              <a:rPr lang="en-US" baseline="-25000" dirty="0"/>
              <a:t>p</a:t>
            </a:r>
            <a:r>
              <a:rPr lang="en-US" dirty="0"/>
              <a:t> = 0.2447 ± 0.0002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6" b="10041"/>
          <a:stretch/>
        </p:blipFill>
        <p:spPr bwMode="auto">
          <a:xfrm>
            <a:off x="4303789" y="673472"/>
            <a:ext cx="4764011" cy="5270128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19020" y="5940624"/>
            <a:ext cx="2915407" cy="313930"/>
          </a:xfrm>
          <a:prstGeom prst="rect">
            <a:avLst/>
          </a:prstGeom>
          <a:noFill/>
        </p:spPr>
        <p:txBody>
          <a:bodyPr wrap="square" lIns="91436" tIns="45716" rIns="91436" bIns="45716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Cyburt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Fields, Olive,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(2015)</a:t>
            </a:r>
          </a:p>
        </p:txBody>
      </p:sp>
    </p:spTree>
    <p:extLst>
      <p:ext uri="{BB962C8B-B14F-4D97-AF65-F5344CB8AC3E}">
        <p14:creationId xmlns:p14="http://schemas.microsoft.com/office/powerpoint/2010/main" val="2876891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Brief Introduction to SBBN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In the standard model, there are three neutrinos.</a:t>
            </a:r>
          </a:p>
          <a:p>
            <a:r>
              <a:rPr lang="en-US" dirty="0"/>
              <a:t>What if we treat that as a free parameter?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1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143000"/>
          </a:xfrm>
        </p:spPr>
        <p:txBody>
          <a:bodyPr/>
          <a:lstStyle/>
          <a:p>
            <a:pPr algn="l"/>
            <a:r>
              <a:rPr lang="en-US" dirty="0"/>
              <a:t>CMB + BBN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CMB Power Spectrum highly sensitive to </a:t>
            </a:r>
            <a:r>
              <a:rPr lang="el-GR" dirty="0"/>
              <a:t>Ω</a:t>
            </a:r>
            <a:r>
              <a:rPr lang="en-US" baseline="-25000" dirty="0"/>
              <a:t>B</a:t>
            </a:r>
            <a:endParaRPr lang="en-US" dirty="0"/>
          </a:p>
          <a:p>
            <a:r>
              <a:rPr lang="en-US" dirty="0"/>
              <a:t>CMB+BBN </a:t>
            </a:r>
            <a:br>
              <a:rPr lang="en-US" dirty="0"/>
            </a:br>
            <a:r>
              <a:rPr lang="en-US" dirty="0"/>
              <a:t>=&gt; very high precision primordial abundance predictions</a:t>
            </a:r>
          </a:p>
          <a:p>
            <a:r>
              <a:rPr lang="el-GR" dirty="0"/>
              <a:t>Ω</a:t>
            </a:r>
            <a:r>
              <a:rPr lang="en-US" baseline="-25000" dirty="0"/>
              <a:t>B</a:t>
            </a:r>
            <a:r>
              <a:rPr lang="en-US" dirty="0"/>
              <a:t>h</a:t>
            </a:r>
            <a:r>
              <a:rPr lang="en-US" baseline="50000" dirty="0"/>
              <a:t>2</a:t>
            </a:r>
            <a:r>
              <a:rPr lang="en-US" dirty="0"/>
              <a:t>= 0.02237±0.00015</a:t>
            </a:r>
          </a:p>
          <a:p>
            <a:r>
              <a:rPr lang="en-US" dirty="0"/>
              <a:t>η = (6.12±0.04) x 10</a:t>
            </a:r>
            <a:r>
              <a:rPr lang="en-US" baseline="50000" dirty="0"/>
              <a:t>-10</a:t>
            </a:r>
          </a:p>
          <a:p>
            <a:r>
              <a:rPr lang="en-US" dirty="0"/>
              <a:t>Y</a:t>
            </a:r>
            <a:r>
              <a:rPr lang="en-US" baseline="-25000" dirty="0"/>
              <a:t>p</a:t>
            </a:r>
            <a:r>
              <a:rPr lang="en-US" dirty="0"/>
              <a:t> = 0.2447 ± 0.0002</a:t>
            </a:r>
          </a:p>
          <a:p>
            <a:r>
              <a:rPr lang="en-US" dirty="0" err="1"/>
              <a:t>N</a:t>
            </a:r>
            <a:r>
              <a:rPr lang="en-US" baseline="-25000" dirty="0" err="1">
                <a:latin typeface="Symbol" pitchFamily="2" charset="2"/>
              </a:rPr>
              <a:t>n</a:t>
            </a:r>
            <a:r>
              <a:rPr lang="en-US" dirty="0"/>
              <a:t> = 2, 3,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19020" y="5940624"/>
            <a:ext cx="2915407" cy="313930"/>
          </a:xfrm>
          <a:prstGeom prst="rect">
            <a:avLst/>
          </a:prstGeom>
          <a:noFill/>
        </p:spPr>
        <p:txBody>
          <a:bodyPr wrap="square" lIns="91436" tIns="45716" rIns="91436" bIns="45716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Cyburt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Fields, Olive,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(2015)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879C45-6DE3-664C-8257-4EE43CF184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8799" r="11176" b="25206"/>
          <a:stretch/>
        </p:blipFill>
        <p:spPr>
          <a:xfrm>
            <a:off x="4221075" y="525786"/>
            <a:ext cx="4922925" cy="541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7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DF386F-E893-3841-B30D-7C9CA4C1F9D7}"/>
              </a:ext>
            </a:extLst>
          </p:cNvPr>
          <p:cNvSpPr/>
          <p:nvPr/>
        </p:nvSpPr>
        <p:spPr>
          <a:xfrm>
            <a:off x="4020369" y="195910"/>
            <a:ext cx="5123631" cy="610415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060DCD4-DC9A-7246-832A-7BCF29129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t="11785" b="10768"/>
          <a:stretch/>
        </p:blipFill>
        <p:spPr>
          <a:xfrm>
            <a:off x="4020369" y="417776"/>
            <a:ext cx="5123631" cy="5755711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B947DC-68F6-3341-A649-E788527C80A5}"/>
              </a:ext>
            </a:extLst>
          </p:cNvPr>
          <p:cNvSpPr txBox="1"/>
          <p:nvPr/>
        </p:nvSpPr>
        <p:spPr>
          <a:xfrm>
            <a:off x="5715000" y="6292758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Riess</a:t>
            </a:r>
            <a:r>
              <a:rPr lang="en-US" dirty="0"/>
              <a:t> + 2019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82D72D-7754-574D-A15B-0E1112247FB2}"/>
              </a:ext>
            </a:extLst>
          </p:cNvPr>
          <p:cNvSpPr txBox="1"/>
          <p:nvPr/>
        </p:nvSpPr>
        <p:spPr>
          <a:xfrm>
            <a:off x="152400" y="533400"/>
            <a:ext cx="3715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Why do you care about N</a:t>
            </a:r>
            <a:r>
              <a:rPr lang="en-US" sz="2400" baseline="-25000" dirty="0"/>
              <a:t>eff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8473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 on N</a:t>
            </a:r>
            <a:r>
              <a:rPr lang="en-US" baseline="-25000" dirty="0"/>
              <a:t>eff</a:t>
            </a:r>
            <a:r>
              <a:rPr lang="en-US" dirty="0"/>
              <a:t> from </a:t>
            </a:r>
            <a:r>
              <a:rPr lang="en-US" dirty="0" err="1"/>
              <a:t>Y</a:t>
            </a:r>
            <a:r>
              <a:rPr lang="en-US" baseline="-25000" dirty="0" err="1"/>
              <a:t>p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In 2015, Aver et al. produced a new value for the primordial helium abundance (</a:t>
            </a:r>
            <a:r>
              <a:rPr lang="en-US" dirty="0" err="1"/>
              <a:t>Y</a:t>
            </a:r>
            <a:r>
              <a:rPr lang="en-US" baseline="-25000" dirty="0" err="1"/>
              <a:t>p</a:t>
            </a:r>
            <a:r>
              <a:rPr lang="en-US" dirty="0"/>
              <a:t>) – more on that later.</a:t>
            </a:r>
          </a:p>
          <a:p>
            <a:r>
              <a:rPr lang="en-US" dirty="0"/>
              <a:t>Taking the result from Aver et al. (2015) what does that imply for the number of neutrino species?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5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</a:t>
            </a:r>
            <a:r>
              <a:rPr lang="en-US" baseline="-25000" dirty="0" err="1"/>
              <a:t>p</a:t>
            </a:r>
            <a:r>
              <a:rPr lang="en-US" dirty="0"/>
              <a:t>, D, BBN, the CMB, &amp; N</a:t>
            </a:r>
            <a:r>
              <a:rPr lang="en-US" baseline="-25000" dirty="0"/>
              <a:t>eff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2037" y="6244816"/>
            <a:ext cx="2936117" cy="338546"/>
          </a:xfrm>
          <a:prstGeom prst="rect">
            <a:avLst/>
          </a:prstGeom>
          <a:noFill/>
        </p:spPr>
        <p:txBody>
          <a:bodyPr wrap="none" lIns="91436" tIns="45716" rIns="91436" bIns="45716" rtlCol="0">
            <a:spAutoFit/>
          </a:bodyPr>
          <a:lstStyle/>
          <a:p>
            <a:r>
              <a:rPr lang="en-US" sz="1600" dirty="0" err="1"/>
              <a:t>Cyburt</a:t>
            </a:r>
            <a:r>
              <a:rPr lang="en-US" sz="1600" dirty="0"/>
              <a:t>, Fields, Olive, Yeh (2015)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F67AE7-FB28-404C-8921-EDDF12B8B561}"/>
              </a:ext>
            </a:extLst>
          </p:cNvPr>
          <p:cNvSpPr/>
          <p:nvPr/>
        </p:nvSpPr>
        <p:spPr>
          <a:xfrm>
            <a:off x="-11723" y="1271954"/>
            <a:ext cx="9144000" cy="479473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BCED7D-FFA9-4C4D-B942-B4FCB5AE5B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" t="9968" r="9708" b="22475"/>
          <a:stretch/>
        </p:blipFill>
        <p:spPr>
          <a:xfrm>
            <a:off x="128954" y="1271954"/>
            <a:ext cx="4419600" cy="4648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C7842B-0699-F245-96DC-9D1E7C431B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t="10293" r="8599" b="22150"/>
          <a:stretch/>
        </p:blipFill>
        <p:spPr>
          <a:xfrm>
            <a:off x="4548554" y="1301262"/>
            <a:ext cx="4419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6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988</Words>
  <Application>Microsoft Macintosh PowerPoint</Application>
  <PresentationFormat>On-screen Show (4:3)</PresentationFormat>
  <Paragraphs>143</Paragraphs>
  <Slides>35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Cambria Math</vt:lpstr>
      <vt:lpstr>Symbol</vt:lpstr>
      <vt:lpstr>Times New Roman</vt:lpstr>
      <vt:lpstr>Office Theme</vt:lpstr>
      <vt:lpstr>Equation</vt:lpstr>
      <vt:lpstr>Low Metallicity Dwarf Galaxies and the Future for the Primordial Helium Abundance</vt:lpstr>
      <vt:lpstr>Why Study Low Z Galaxies?</vt:lpstr>
      <vt:lpstr>A Very Brief Introduction to SBBN</vt:lpstr>
      <vt:lpstr>CMB + BBN</vt:lpstr>
      <vt:lpstr>A Very Brief Introduction to SBBN II</vt:lpstr>
      <vt:lpstr>CMB + BBN</vt:lpstr>
      <vt:lpstr>PowerPoint Presentation</vt:lpstr>
      <vt:lpstr>Constraints on Neff from Yp </vt:lpstr>
      <vt:lpstr>Yp, D, BBN, the CMB, &amp; Neff</vt:lpstr>
      <vt:lpstr>Yp &amp; BBN</vt:lpstr>
      <vt:lpstr>Yp, BBN, &amp; the CMB</vt:lpstr>
      <vt:lpstr>How is Yp determined?</vt:lpstr>
      <vt:lpstr>PowerPoint Presentation</vt:lpstr>
      <vt:lpstr>PowerPoint Presentation</vt:lpstr>
      <vt:lpstr>(1) Add New Low Z Targets </vt:lpstr>
      <vt:lpstr>(1) Add New Low z Targets</vt:lpstr>
      <vt:lpstr>(1) Add New Low z Targets</vt:lpstr>
      <vt:lpstr>(1) Add New Low Z Targets</vt:lpstr>
      <vt:lpstr>An Aside (HI in IZw18)</vt:lpstr>
      <vt:lpstr>(1) Add New Low Z Targets </vt:lpstr>
      <vt:lpstr>(1) Add New Low Z Targets</vt:lpstr>
      <vt:lpstr>(1) Add New Low Z Targets</vt:lpstr>
      <vt:lpstr>(1) Add New Low Z Targets </vt:lpstr>
      <vt:lpstr>(1) Add New Low Z Targets</vt:lpstr>
      <vt:lpstr>(1) Add New Low Z Targets</vt:lpstr>
      <vt:lpstr>(1) Add New Low Z Targets</vt:lpstr>
      <vt:lpstr>(1) Add New Low Z Targets</vt:lpstr>
      <vt:lpstr>(2) Reduce the Uncertainties</vt:lpstr>
      <vt:lpstr>It’s Simple, Right?</vt:lpstr>
      <vt:lpstr>Complications</vt:lpstr>
      <vt:lpstr>Determine 4He &amp; Corrections Simultaneously</vt:lpstr>
      <vt:lpstr>Parameter Dependence</vt:lpstr>
      <vt:lpstr>State of 4He</vt:lpstr>
      <vt:lpstr>Recent Improvements</vt:lpstr>
      <vt:lpstr>Summary</vt:lpstr>
    </vt:vector>
  </TitlesOfParts>
  <Company>UMN Physics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Yp</dc:title>
  <dc:creator>Erik Aver</dc:creator>
  <cp:lastModifiedBy>Evan D Skillman</cp:lastModifiedBy>
  <cp:revision>266</cp:revision>
  <cp:lastPrinted>2019-08-02T09:39:35Z</cp:lastPrinted>
  <dcterms:created xsi:type="dcterms:W3CDTF">2012-01-23T11:19:23Z</dcterms:created>
  <dcterms:modified xsi:type="dcterms:W3CDTF">2019-09-30T19:19:02Z</dcterms:modified>
</cp:coreProperties>
</file>

<file path=userCustomization/customUI.xml><?xml version="1.0" encoding="utf-8"?>
<mso:customUI xmlns:mso="http://schemas.microsoft.com/office/2006/01/customui">
  <mso:ribbon>
    <mso:qat>
      <mso:documentControls>
        <mso:control idQ="mso:Superscript" visible="true"/>
        <mso:control idQ="mso:Subscript" visible="true"/>
      </mso:documentControls>
    </mso:qat>
  </mso:ribbon>
</mso:customUI>
</file>